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34"/>
  </p:notesMasterIdLst>
  <p:sldIdLst>
    <p:sldId id="256" r:id="rId2"/>
    <p:sldId id="257" r:id="rId3"/>
    <p:sldId id="258" r:id="rId4"/>
    <p:sldId id="259" r:id="rId5"/>
    <p:sldId id="260" r:id="rId6"/>
    <p:sldId id="261" r:id="rId7"/>
    <p:sldId id="262" r:id="rId8"/>
    <p:sldId id="263" r:id="rId9"/>
    <p:sldId id="264" r:id="rId10"/>
    <p:sldId id="286" r:id="rId11"/>
    <p:sldId id="285" r:id="rId12"/>
    <p:sldId id="265" r:id="rId13"/>
    <p:sldId id="266" r:id="rId14"/>
    <p:sldId id="267" r:id="rId15"/>
    <p:sldId id="268" r:id="rId16"/>
    <p:sldId id="287" r:id="rId17"/>
    <p:sldId id="269" r:id="rId18"/>
    <p:sldId id="270" r:id="rId19"/>
    <p:sldId id="272" r:id="rId20"/>
    <p:sldId id="273" r:id="rId21"/>
    <p:sldId id="275" r:id="rId22"/>
    <p:sldId id="276" r:id="rId23"/>
    <p:sldId id="274" r:id="rId24"/>
    <p:sldId id="277" r:id="rId25"/>
    <p:sldId id="283" r:id="rId26"/>
    <p:sldId id="278" r:id="rId27"/>
    <p:sldId id="279" r:id="rId28"/>
    <p:sldId id="282" r:id="rId29"/>
    <p:sldId id="280" r:id="rId30"/>
    <p:sldId id="284" r:id="rId31"/>
    <p:sldId id="271" r:id="rId32"/>
    <p:sldId id="281" r:id="rId3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9C11778-2C5F-41F8-9A8F-5D7195D654E6}" type="datetimeFigureOut">
              <a:rPr lang="en-US" smtClean="0"/>
              <a:pPr/>
              <a:t>8/4/2011</a:t>
            </a:fld>
            <a:endParaRPr lang="en-IN"/>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E0737FD-B4DD-4AE4-9C6F-0085D2581A7D}" type="slidenum">
              <a:rPr lang="en-IN" smtClean="0"/>
              <a:pPr/>
              <a:t>‹#›</a:t>
            </a:fld>
            <a:endParaRPr lang="en-IN"/>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a:p>
        </p:txBody>
      </p:sp>
      <p:sp>
        <p:nvSpPr>
          <p:cNvPr id="4" name="Slide Number Placeholder 3"/>
          <p:cNvSpPr>
            <a:spLocks noGrp="1"/>
          </p:cNvSpPr>
          <p:nvPr>
            <p:ph type="sldNum" sz="quarter" idx="10"/>
          </p:nvPr>
        </p:nvSpPr>
        <p:spPr/>
        <p:txBody>
          <a:bodyPr/>
          <a:lstStyle/>
          <a:p>
            <a:fld id="{CE0737FD-B4DD-4AE4-9C6F-0085D2581A7D}" type="slidenum">
              <a:rPr lang="en-IN" smtClean="0"/>
              <a:pPr/>
              <a:t>1</a:t>
            </a:fld>
            <a:endParaRPr lang="en-IN"/>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a:p>
        </p:txBody>
      </p:sp>
      <p:sp>
        <p:nvSpPr>
          <p:cNvPr id="4" name="Slide Number Placeholder 3"/>
          <p:cNvSpPr>
            <a:spLocks noGrp="1"/>
          </p:cNvSpPr>
          <p:nvPr>
            <p:ph type="sldNum" sz="quarter" idx="10"/>
          </p:nvPr>
        </p:nvSpPr>
        <p:spPr/>
        <p:txBody>
          <a:bodyPr/>
          <a:lstStyle/>
          <a:p>
            <a:fld id="{CE0737FD-B4DD-4AE4-9C6F-0085D2581A7D}" type="slidenum">
              <a:rPr lang="en-IN" smtClean="0"/>
              <a:pPr/>
              <a:t>10</a:t>
            </a:fld>
            <a:endParaRPr lang="en-IN"/>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a:p>
        </p:txBody>
      </p:sp>
      <p:sp>
        <p:nvSpPr>
          <p:cNvPr id="4" name="Slide Number Placeholder 3"/>
          <p:cNvSpPr>
            <a:spLocks noGrp="1"/>
          </p:cNvSpPr>
          <p:nvPr>
            <p:ph type="sldNum" sz="quarter" idx="10"/>
          </p:nvPr>
        </p:nvSpPr>
        <p:spPr/>
        <p:txBody>
          <a:bodyPr/>
          <a:lstStyle/>
          <a:p>
            <a:fld id="{CE0737FD-B4DD-4AE4-9C6F-0085D2581A7D}" type="slidenum">
              <a:rPr lang="en-IN" smtClean="0"/>
              <a:pPr/>
              <a:t>11</a:t>
            </a:fld>
            <a:endParaRPr lang="en-IN"/>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a:p>
        </p:txBody>
      </p:sp>
      <p:sp>
        <p:nvSpPr>
          <p:cNvPr id="4" name="Slide Number Placeholder 3"/>
          <p:cNvSpPr>
            <a:spLocks noGrp="1"/>
          </p:cNvSpPr>
          <p:nvPr>
            <p:ph type="sldNum" sz="quarter" idx="10"/>
          </p:nvPr>
        </p:nvSpPr>
        <p:spPr/>
        <p:txBody>
          <a:bodyPr/>
          <a:lstStyle/>
          <a:p>
            <a:fld id="{CE0737FD-B4DD-4AE4-9C6F-0085D2581A7D}" type="slidenum">
              <a:rPr lang="en-IN" smtClean="0"/>
              <a:pPr/>
              <a:t>12</a:t>
            </a:fld>
            <a:endParaRPr lang="en-IN"/>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a:p>
        </p:txBody>
      </p:sp>
      <p:sp>
        <p:nvSpPr>
          <p:cNvPr id="4" name="Slide Number Placeholder 3"/>
          <p:cNvSpPr>
            <a:spLocks noGrp="1"/>
          </p:cNvSpPr>
          <p:nvPr>
            <p:ph type="sldNum" sz="quarter" idx="10"/>
          </p:nvPr>
        </p:nvSpPr>
        <p:spPr/>
        <p:txBody>
          <a:bodyPr/>
          <a:lstStyle/>
          <a:p>
            <a:fld id="{CE0737FD-B4DD-4AE4-9C6F-0085D2581A7D}" type="slidenum">
              <a:rPr lang="en-IN" smtClean="0"/>
              <a:pPr/>
              <a:t>13</a:t>
            </a:fld>
            <a:endParaRPr lang="en-IN"/>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a:p>
        </p:txBody>
      </p:sp>
      <p:sp>
        <p:nvSpPr>
          <p:cNvPr id="4" name="Slide Number Placeholder 3"/>
          <p:cNvSpPr>
            <a:spLocks noGrp="1"/>
          </p:cNvSpPr>
          <p:nvPr>
            <p:ph type="sldNum" sz="quarter" idx="10"/>
          </p:nvPr>
        </p:nvSpPr>
        <p:spPr/>
        <p:txBody>
          <a:bodyPr/>
          <a:lstStyle/>
          <a:p>
            <a:fld id="{CE0737FD-B4DD-4AE4-9C6F-0085D2581A7D}" type="slidenum">
              <a:rPr lang="en-IN" smtClean="0"/>
              <a:pPr/>
              <a:t>14</a:t>
            </a:fld>
            <a:endParaRPr lang="en-IN"/>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a:p>
        </p:txBody>
      </p:sp>
      <p:sp>
        <p:nvSpPr>
          <p:cNvPr id="4" name="Slide Number Placeholder 3"/>
          <p:cNvSpPr>
            <a:spLocks noGrp="1"/>
          </p:cNvSpPr>
          <p:nvPr>
            <p:ph type="sldNum" sz="quarter" idx="10"/>
          </p:nvPr>
        </p:nvSpPr>
        <p:spPr/>
        <p:txBody>
          <a:bodyPr/>
          <a:lstStyle/>
          <a:p>
            <a:fld id="{CE0737FD-B4DD-4AE4-9C6F-0085D2581A7D}" type="slidenum">
              <a:rPr lang="en-IN" smtClean="0"/>
              <a:pPr/>
              <a:t>15</a:t>
            </a:fld>
            <a:endParaRPr lang="en-IN"/>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a:p>
        </p:txBody>
      </p:sp>
      <p:sp>
        <p:nvSpPr>
          <p:cNvPr id="4" name="Slide Number Placeholder 3"/>
          <p:cNvSpPr>
            <a:spLocks noGrp="1"/>
          </p:cNvSpPr>
          <p:nvPr>
            <p:ph type="sldNum" sz="quarter" idx="10"/>
          </p:nvPr>
        </p:nvSpPr>
        <p:spPr/>
        <p:txBody>
          <a:bodyPr/>
          <a:lstStyle/>
          <a:p>
            <a:fld id="{CE0737FD-B4DD-4AE4-9C6F-0085D2581A7D}" type="slidenum">
              <a:rPr lang="en-IN" smtClean="0"/>
              <a:pPr/>
              <a:t>16</a:t>
            </a:fld>
            <a:endParaRPr lang="en-IN"/>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a:p>
        </p:txBody>
      </p:sp>
      <p:sp>
        <p:nvSpPr>
          <p:cNvPr id="4" name="Slide Number Placeholder 3"/>
          <p:cNvSpPr>
            <a:spLocks noGrp="1"/>
          </p:cNvSpPr>
          <p:nvPr>
            <p:ph type="sldNum" sz="quarter" idx="10"/>
          </p:nvPr>
        </p:nvSpPr>
        <p:spPr/>
        <p:txBody>
          <a:bodyPr/>
          <a:lstStyle/>
          <a:p>
            <a:fld id="{CE0737FD-B4DD-4AE4-9C6F-0085D2581A7D}" type="slidenum">
              <a:rPr lang="en-IN" smtClean="0"/>
              <a:pPr/>
              <a:t>17</a:t>
            </a:fld>
            <a:endParaRPr lang="en-IN"/>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a:p>
        </p:txBody>
      </p:sp>
      <p:sp>
        <p:nvSpPr>
          <p:cNvPr id="4" name="Slide Number Placeholder 3"/>
          <p:cNvSpPr>
            <a:spLocks noGrp="1"/>
          </p:cNvSpPr>
          <p:nvPr>
            <p:ph type="sldNum" sz="quarter" idx="10"/>
          </p:nvPr>
        </p:nvSpPr>
        <p:spPr/>
        <p:txBody>
          <a:bodyPr/>
          <a:lstStyle/>
          <a:p>
            <a:fld id="{CE0737FD-B4DD-4AE4-9C6F-0085D2581A7D}" type="slidenum">
              <a:rPr lang="en-IN" smtClean="0"/>
              <a:pPr/>
              <a:t>18</a:t>
            </a:fld>
            <a:endParaRPr lang="en-IN"/>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a:p>
        </p:txBody>
      </p:sp>
      <p:sp>
        <p:nvSpPr>
          <p:cNvPr id="4" name="Slide Number Placeholder 3"/>
          <p:cNvSpPr>
            <a:spLocks noGrp="1"/>
          </p:cNvSpPr>
          <p:nvPr>
            <p:ph type="sldNum" sz="quarter" idx="10"/>
          </p:nvPr>
        </p:nvSpPr>
        <p:spPr/>
        <p:txBody>
          <a:bodyPr/>
          <a:lstStyle/>
          <a:p>
            <a:fld id="{CE0737FD-B4DD-4AE4-9C6F-0085D2581A7D}" type="slidenum">
              <a:rPr lang="en-IN" smtClean="0"/>
              <a:pPr/>
              <a:t>19</a:t>
            </a:fld>
            <a:endParaRPr lang="en-IN"/>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a:p>
        </p:txBody>
      </p:sp>
      <p:sp>
        <p:nvSpPr>
          <p:cNvPr id="4" name="Slide Number Placeholder 3"/>
          <p:cNvSpPr>
            <a:spLocks noGrp="1"/>
          </p:cNvSpPr>
          <p:nvPr>
            <p:ph type="sldNum" sz="quarter" idx="10"/>
          </p:nvPr>
        </p:nvSpPr>
        <p:spPr/>
        <p:txBody>
          <a:bodyPr/>
          <a:lstStyle/>
          <a:p>
            <a:fld id="{CE0737FD-B4DD-4AE4-9C6F-0085D2581A7D}" type="slidenum">
              <a:rPr lang="en-IN" smtClean="0"/>
              <a:pPr/>
              <a:t>2</a:t>
            </a:fld>
            <a:endParaRPr lang="en-IN"/>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a:p>
        </p:txBody>
      </p:sp>
      <p:sp>
        <p:nvSpPr>
          <p:cNvPr id="4" name="Slide Number Placeholder 3"/>
          <p:cNvSpPr>
            <a:spLocks noGrp="1"/>
          </p:cNvSpPr>
          <p:nvPr>
            <p:ph type="sldNum" sz="quarter" idx="10"/>
          </p:nvPr>
        </p:nvSpPr>
        <p:spPr/>
        <p:txBody>
          <a:bodyPr/>
          <a:lstStyle/>
          <a:p>
            <a:fld id="{CE0737FD-B4DD-4AE4-9C6F-0085D2581A7D}" type="slidenum">
              <a:rPr lang="en-IN" smtClean="0"/>
              <a:pPr/>
              <a:t>20</a:t>
            </a:fld>
            <a:endParaRPr lang="en-IN"/>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a:p>
        </p:txBody>
      </p:sp>
      <p:sp>
        <p:nvSpPr>
          <p:cNvPr id="4" name="Slide Number Placeholder 3"/>
          <p:cNvSpPr>
            <a:spLocks noGrp="1"/>
          </p:cNvSpPr>
          <p:nvPr>
            <p:ph type="sldNum" sz="quarter" idx="10"/>
          </p:nvPr>
        </p:nvSpPr>
        <p:spPr/>
        <p:txBody>
          <a:bodyPr/>
          <a:lstStyle/>
          <a:p>
            <a:fld id="{CE0737FD-B4DD-4AE4-9C6F-0085D2581A7D}" type="slidenum">
              <a:rPr lang="en-IN" smtClean="0"/>
              <a:pPr/>
              <a:t>21</a:t>
            </a:fld>
            <a:endParaRPr lang="en-IN"/>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a:p>
        </p:txBody>
      </p:sp>
      <p:sp>
        <p:nvSpPr>
          <p:cNvPr id="4" name="Slide Number Placeholder 3"/>
          <p:cNvSpPr>
            <a:spLocks noGrp="1"/>
          </p:cNvSpPr>
          <p:nvPr>
            <p:ph type="sldNum" sz="quarter" idx="10"/>
          </p:nvPr>
        </p:nvSpPr>
        <p:spPr/>
        <p:txBody>
          <a:bodyPr/>
          <a:lstStyle/>
          <a:p>
            <a:fld id="{CE0737FD-B4DD-4AE4-9C6F-0085D2581A7D}" type="slidenum">
              <a:rPr lang="en-IN" smtClean="0"/>
              <a:pPr/>
              <a:t>22</a:t>
            </a:fld>
            <a:endParaRPr lang="en-IN"/>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a:p>
        </p:txBody>
      </p:sp>
      <p:sp>
        <p:nvSpPr>
          <p:cNvPr id="4" name="Slide Number Placeholder 3"/>
          <p:cNvSpPr>
            <a:spLocks noGrp="1"/>
          </p:cNvSpPr>
          <p:nvPr>
            <p:ph type="sldNum" sz="quarter" idx="10"/>
          </p:nvPr>
        </p:nvSpPr>
        <p:spPr/>
        <p:txBody>
          <a:bodyPr/>
          <a:lstStyle/>
          <a:p>
            <a:fld id="{CE0737FD-B4DD-4AE4-9C6F-0085D2581A7D}" type="slidenum">
              <a:rPr lang="en-IN" smtClean="0"/>
              <a:pPr/>
              <a:t>23</a:t>
            </a:fld>
            <a:endParaRPr lang="en-IN"/>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a:p>
        </p:txBody>
      </p:sp>
      <p:sp>
        <p:nvSpPr>
          <p:cNvPr id="4" name="Slide Number Placeholder 3"/>
          <p:cNvSpPr>
            <a:spLocks noGrp="1"/>
          </p:cNvSpPr>
          <p:nvPr>
            <p:ph type="sldNum" sz="quarter" idx="10"/>
          </p:nvPr>
        </p:nvSpPr>
        <p:spPr/>
        <p:txBody>
          <a:bodyPr/>
          <a:lstStyle/>
          <a:p>
            <a:fld id="{CE0737FD-B4DD-4AE4-9C6F-0085D2581A7D}" type="slidenum">
              <a:rPr lang="en-IN" smtClean="0"/>
              <a:pPr/>
              <a:t>24</a:t>
            </a:fld>
            <a:endParaRPr lang="en-IN"/>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a:p>
        </p:txBody>
      </p:sp>
      <p:sp>
        <p:nvSpPr>
          <p:cNvPr id="4" name="Slide Number Placeholder 3"/>
          <p:cNvSpPr>
            <a:spLocks noGrp="1"/>
          </p:cNvSpPr>
          <p:nvPr>
            <p:ph type="sldNum" sz="quarter" idx="10"/>
          </p:nvPr>
        </p:nvSpPr>
        <p:spPr/>
        <p:txBody>
          <a:bodyPr/>
          <a:lstStyle/>
          <a:p>
            <a:fld id="{CE0737FD-B4DD-4AE4-9C6F-0085D2581A7D}" type="slidenum">
              <a:rPr lang="en-IN" smtClean="0"/>
              <a:pPr/>
              <a:t>25</a:t>
            </a:fld>
            <a:endParaRPr lang="en-IN"/>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a:p>
        </p:txBody>
      </p:sp>
      <p:sp>
        <p:nvSpPr>
          <p:cNvPr id="4" name="Slide Number Placeholder 3"/>
          <p:cNvSpPr>
            <a:spLocks noGrp="1"/>
          </p:cNvSpPr>
          <p:nvPr>
            <p:ph type="sldNum" sz="quarter" idx="10"/>
          </p:nvPr>
        </p:nvSpPr>
        <p:spPr/>
        <p:txBody>
          <a:bodyPr/>
          <a:lstStyle/>
          <a:p>
            <a:fld id="{CE0737FD-B4DD-4AE4-9C6F-0085D2581A7D}" type="slidenum">
              <a:rPr lang="en-IN" smtClean="0"/>
              <a:pPr/>
              <a:t>26</a:t>
            </a:fld>
            <a:endParaRPr lang="en-IN"/>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a:p>
        </p:txBody>
      </p:sp>
      <p:sp>
        <p:nvSpPr>
          <p:cNvPr id="4" name="Slide Number Placeholder 3"/>
          <p:cNvSpPr>
            <a:spLocks noGrp="1"/>
          </p:cNvSpPr>
          <p:nvPr>
            <p:ph type="sldNum" sz="quarter" idx="10"/>
          </p:nvPr>
        </p:nvSpPr>
        <p:spPr/>
        <p:txBody>
          <a:bodyPr/>
          <a:lstStyle/>
          <a:p>
            <a:fld id="{CE0737FD-B4DD-4AE4-9C6F-0085D2581A7D}" type="slidenum">
              <a:rPr lang="en-IN" smtClean="0"/>
              <a:pPr/>
              <a:t>27</a:t>
            </a:fld>
            <a:endParaRPr lang="en-IN"/>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a:p>
        </p:txBody>
      </p:sp>
      <p:sp>
        <p:nvSpPr>
          <p:cNvPr id="4" name="Slide Number Placeholder 3"/>
          <p:cNvSpPr>
            <a:spLocks noGrp="1"/>
          </p:cNvSpPr>
          <p:nvPr>
            <p:ph type="sldNum" sz="quarter" idx="10"/>
          </p:nvPr>
        </p:nvSpPr>
        <p:spPr/>
        <p:txBody>
          <a:bodyPr/>
          <a:lstStyle/>
          <a:p>
            <a:fld id="{CE0737FD-B4DD-4AE4-9C6F-0085D2581A7D}" type="slidenum">
              <a:rPr lang="en-IN" smtClean="0"/>
              <a:pPr/>
              <a:t>28</a:t>
            </a:fld>
            <a:endParaRPr lang="en-IN"/>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a:p>
        </p:txBody>
      </p:sp>
      <p:sp>
        <p:nvSpPr>
          <p:cNvPr id="4" name="Slide Number Placeholder 3"/>
          <p:cNvSpPr>
            <a:spLocks noGrp="1"/>
          </p:cNvSpPr>
          <p:nvPr>
            <p:ph type="sldNum" sz="quarter" idx="10"/>
          </p:nvPr>
        </p:nvSpPr>
        <p:spPr/>
        <p:txBody>
          <a:bodyPr/>
          <a:lstStyle/>
          <a:p>
            <a:fld id="{CE0737FD-B4DD-4AE4-9C6F-0085D2581A7D}" type="slidenum">
              <a:rPr lang="en-IN" smtClean="0"/>
              <a:pPr/>
              <a:t>29</a:t>
            </a:fld>
            <a:endParaRPr lang="en-IN"/>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a:p>
        </p:txBody>
      </p:sp>
      <p:sp>
        <p:nvSpPr>
          <p:cNvPr id="4" name="Slide Number Placeholder 3"/>
          <p:cNvSpPr>
            <a:spLocks noGrp="1"/>
          </p:cNvSpPr>
          <p:nvPr>
            <p:ph type="sldNum" sz="quarter" idx="10"/>
          </p:nvPr>
        </p:nvSpPr>
        <p:spPr/>
        <p:txBody>
          <a:bodyPr/>
          <a:lstStyle/>
          <a:p>
            <a:fld id="{CE0737FD-B4DD-4AE4-9C6F-0085D2581A7D}" type="slidenum">
              <a:rPr lang="en-IN" smtClean="0"/>
              <a:pPr/>
              <a:t>3</a:t>
            </a:fld>
            <a:endParaRPr lang="en-IN"/>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a:p>
        </p:txBody>
      </p:sp>
      <p:sp>
        <p:nvSpPr>
          <p:cNvPr id="4" name="Slide Number Placeholder 3"/>
          <p:cNvSpPr>
            <a:spLocks noGrp="1"/>
          </p:cNvSpPr>
          <p:nvPr>
            <p:ph type="sldNum" sz="quarter" idx="10"/>
          </p:nvPr>
        </p:nvSpPr>
        <p:spPr/>
        <p:txBody>
          <a:bodyPr/>
          <a:lstStyle/>
          <a:p>
            <a:fld id="{CE0737FD-B4DD-4AE4-9C6F-0085D2581A7D}" type="slidenum">
              <a:rPr lang="en-IN" smtClean="0"/>
              <a:pPr/>
              <a:t>30</a:t>
            </a:fld>
            <a:endParaRPr lang="en-IN"/>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a:p>
        </p:txBody>
      </p:sp>
      <p:sp>
        <p:nvSpPr>
          <p:cNvPr id="4" name="Slide Number Placeholder 3"/>
          <p:cNvSpPr>
            <a:spLocks noGrp="1"/>
          </p:cNvSpPr>
          <p:nvPr>
            <p:ph type="sldNum" sz="quarter" idx="10"/>
          </p:nvPr>
        </p:nvSpPr>
        <p:spPr/>
        <p:txBody>
          <a:bodyPr/>
          <a:lstStyle/>
          <a:p>
            <a:fld id="{CE0737FD-B4DD-4AE4-9C6F-0085D2581A7D}" type="slidenum">
              <a:rPr lang="en-IN" smtClean="0"/>
              <a:pPr/>
              <a:t>31</a:t>
            </a:fld>
            <a:endParaRPr lang="en-IN"/>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a:p>
        </p:txBody>
      </p:sp>
      <p:sp>
        <p:nvSpPr>
          <p:cNvPr id="4" name="Slide Number Placeholder 3"/>
          <p:cNvSpPr>
            <a:spLocks noGrp="1"/>
          </p:cNvSpPr>
          <p:nvPr>
            <p:ph type="sldNum" sz="quarter" idx="10"/>
          </p:nvPr>
        </p:nvSpPr>
        <p:spPr/>
        <p:txBody>
          <a:bodyPr/>
          <a:lstStyle/>
          <a:p>
            <a:fld id="{CE0737FD-B4DD-4AE4-9C6F-0085D2581A7D}" type="slidenum">
              <a:rPr lang="en-IN" smtClean="0"/>
              <a:pPr/>
              <a:t>32</a:t>
            </a:fld>
            <a:endParaRPr lang="en-IN"/>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a:p>
        </p:txBody>
      </p:sp>
      <p:sp>
        <p:nvSpPr>
          <p:cNvPr id="4" name="Slide Number Placeholder 3"/>
          <p:cNvSpPr>
            <a:spLocks noGrp="1"/>
          </p:cNvSpPr>
          <p:nvPr>
            <p:ph type="sldNum" sz="quarter" idx="10"/>
          </p:nvPr>
        </p:nvSpPr>
        <p:spPr/>
        <p:txBody>
          <a:bodyPr/>
          <a:lstStyle/>
          <a:p>
            <a:fld id="{CE0737FD-B4DD-4AE4-9C6F-0085D2581A7D}" type="slidenum">
              <a:rPr lang="en-IN" smtClean="0"/>
              <a:pPr/>
              <a:t>4</a:t>
            </a:fld>
            <a:endParaRPr lang="en-IN"/>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a:p>
        </p:txBody>
      </p:sp>
      <p:sp>
        <p:nvSpPr>
          <p:cNvPr id="4" name="Slide Number Placeholder 3"/>
          <p:cNvSpPr>
            <a:spLocks noGrp="1"/>
          </p:cNvSpPr>
          <p:nvPr>
            <p:ph type="sldNum" sz="quarter" idx="10"/>
          </p:nvPr>
        </p:nvSpPr>
        <p:spPr/>
        <p:txBody>
          <a:bodyPr/>
          <a:lstStyle/>
          <a:p>
            <a:fld id="{CE0737FD-B4DD-4AE4-9C6F-0085D2581A7D}" type="slidenum">
              <a:rPr lang="en-IN" smtClean="0"/>
              <a:pPr/>
              <a:t>5</a:t>
            </a:fld>
            <a:endParaRPr lang="en-IN"/>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a:p>
        </p:txBody>
      </p:sp>
      <p:sp>
        <p:nvSpPr>
          <p:cNvPr id="4" name="Slide Number Placeholder 3"/>
          <p:cNvSpPr>
            <a:spLocks noGrp="1"/>
          </p:cNvSpPr>
          <p:nvPr>
            <p:ph type="sldNum" sz="quarter" idx="10"/>
          </p:nvPr>
        </p:nvSpPr>
        <p:spPr/>
        <p:txBody>
          <a:bodyPr/>
          <a:lstStyle/>
          <a:p>
            <a:fld id="{CE0737FD-B4DD-4AE4-9C6F-0085D2581A7D}" type="slidenum">
              <a:rPr lang="en-IN" smtClean="0"/>
              <a:pPr/>
              <a:t>6</a:t>
            </a:fld>
            <a:endParaRPr lang="en-IN"/>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a:p>
        </p:txBody>
      </p:sp>
      <p:sp>
        <p:nvSpPr>
          <p:cNvPr id="4" name="Slide Number Placeholder 3"/>
          <p:cNvSpPr>
            <a:spLocks noGrp="1"/>
          </p:cNvSpPr>
          <p:nvPr>
            <p:ph type="sldNum" sz="quarter" idx="10"/>
          </p:nvPr>
        </p:nvSpPr>
        <p:spPr/>
        <p:txBody>
          <a:bodyPr/>
          <a:lstStyle/>
          <a:p>
            <a:fld id="{CE0737FD-B4DD-4AE4-9C6F-0085D2581A7D}" type="slidenum">
              <a:rPr lang="en-IN" smtClean="0"/>
              <a:pPr/>
              <a:t>7</a:t>
            </a:fld>
            <a:endParaRPr lang="en-IN"/>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a:p>
        </p:txBody>
      </p:sp>
      <p:sp>
        <p:nvSpPr>
          <p:cNvPr id="4" name="Slide Number Placeholder 3"/>
          <p:cNvSpPr>
            <a:spLocks noGrp="1"/>
          </p:cNvSpPr>
          <p:nvPr>
            <p:ph type="sldNum" sz="quarter" idx="10"/>
          </p:nvPr>
        </p:nvSpPr>
        <p:spPr/>
        <p:txBody>
          <a:bodyPr/>
          <a:lstStyle/>
          <a:p>
            <a:fld id="{CE0737FD-B4DD-4AE4-9C6F-0085D2581A7D}" type="slidenum">
              <a:rPr lang="en-IN" smtClean="0"/>
              <a:pPr/>
              <a:t>8</a:t>
            </a:fld>
            <a:endParaRPr lang="en-IN"/>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a:p>
        </p:txBody>
      </p:sp>
      <p:sp>
        <p:nvSpPr>
          <p:cNvPr id="4" name="Slide Number Placeholder 3"/>
          <p:cNvSpPr>
            <a:spLocks noGrp="1"/>
          </p:cNvSpPr>
          <p:nvPr>
            <p:ph type="sldNum" sz="quarter" idx="10"/>
          </p:nvPr>
        </p:nvSpPr>
        <p:spPr/>
        <p:txBody>
          <a:bodyPr/>
          <a:lstStyle/>
          <a:p>
            <a:fld id="{CE0737FD-B4DD-4AE4-9C6F-0085D2581A7D}" type="slidenum">
              <a:rPr lang="en-IN" smtClean="0"/>
              <a:pPr/>
              <a:t>9</a:t>
            </a:fld>
            <a:endParaRPr lang="en-IN"/>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DB939510-3E5A-4661-8C8D-FF7267308CC2}" type="datetimeFigureOut">
              <a:rPr lang="en-US" smtClean="0"/>
              <a:pPr/>
              <a:t>8/4/2011</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FE1F99EB-EB34-459C-B377-CF87AF3FD7F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B939510-3E5A-4661-8C8D-FF7267308CC2}" type="datetimeFigureOut">
              <a:rPr lang="en-US" smtClean="0"/>
              <a:pPr/>
              <a:t>8/4/2011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FE1F99EB-EB34-459C-B377-CF87AF3FD7F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B939510-3E5A-4661-8C8D-FF7267308CC2}" type="datetimeFigureOut">
              <a:rPr lang="en-US" smtClean="0"/>
              <a:pPr/>
              <a:t>8/4/2011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FE1F99EB-EB34-459C-B377-CF87AF3FD7F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B939510-3E5A-4661-8C8D-FF7267308CC2}" type="datetimeFigureOut">
              <a:rPr lang="en-US" smtClean="0"/>
              <a:pPr/>
              <a:t>8/4/2011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FE1F99EB-EB34-459C-B377-CF87AF3FD7FB}"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DB939510-3E5A-4661-8C8D-FF7267308CC2}" type="datetimeFigureOut">
              <a:rPr lang="en-US" smtClean="0"/>
              <a:pPr/>
              <a:t>8/4/2011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FE1F99EB-EB34-459C-B377-CF87AF3FD7FB}"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DB939510-3E5A-4661-8C8D-FF7267308CC2}" type="datetimeFigureOut">
              <a:rPr lang="en-US" smtClean="0"/>
              <a:pPr/>
              <a:t>8/4/2011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FE1F99EB-EB34-459C-B377-CF87AF3FD7FB}"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DB939510-3E5A-4661-8C8D-FF7267308CC2}" type="datetimeFigureOut">
              <a:rPr lang="en-US" smtClean="0"/>
              <a:pPr/>
              <a:t>8/4/2011</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FE1F99EB-EB34-459C-B377-CF87AF3FD7F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DB939510-3E5A-4661-8C8D-FF7267308CC2}" type="datetimeFigureOut">
              <a:rPr lang="en-US" smtClean="0"/>
              <a:pPr/>
              <a:t>8/4/2011</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FE1F99EB-EB34-459C-B377-CF87AF3FD7FB}"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DB939510-3E5A-4661-8C8D-FF7267308CC2}" type="datetimeFigureOut">
              <a:rPr lang="en-US" smtClean="0"/>
              <a:pPr/>
              <a:t>8/4/2011</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FE1F99EB-EB34-459C-B377-CF87AF3FD7F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DB939510-3E5A-4661-8C8D-FF7267308CC2}" type="datetimeFigureOut">
              <a:rPr lang="en-US" smtClean="0"/>
              <a:pPr/>
              <a:t>8/4/2011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FE1F99EB-EB34-459C-B377-CF87AF3FD7F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DB939510-3E5A-4661-8C8D-FF7267308CC2}" type="datetimeFigureOut">
              <a:rPr lang="en-US" smtClean="0"/>
              <a:pPr/>
              <a:t>8/4/2011</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FE1F99EB-EB34-459C-B377-CF87AF3FD7FB}"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DB939510-3E5A-4661-8C8D-FF7267308CC2}" type="datetimeFigureOut">
              <a:rPr lang="en-US" smtClean="0"/>
              <a:pPr/>
              <a:t>8/4/2011</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FE1F99EB-EB34-459C-B377-CF87AF3FD7F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0.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24000"/>
            <a:ext cx="7772400" cy="1222375"/>
          </a:xfrm>
        </p:spPr>
        <p:txBody>
          <a:bodyPr>
            <a:normAutofit fontScale="90000"/>
          </a:bodyPr>
          <a:lstStyle/>
          <a:p>
            <a:r>
              <a:rPr lang="en-US" dirty="0" smtClean="0"/>
              <a:t>Protection repair and maintenance of </a:t>
            </a:r>
            <a:r>
              <a:rPr lang="en-US" dirty="0" err="1" smtClean="0"/>
              <a:t>rcc</a:t>
            </a:r>
            <a:r>
              <a:rPr lang="en-US" dirty="0" smtClean="0"/>
              <a:t> structures</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sz="3600" b="1" dirty="0" smtClean="0"/>
              <a:t>Post curing heating enclosure installed over an epoxy mortar repair area</a:t>
            </a:r>
            <a:r>
              <a:rPr lang="en-US" b="1" dirty="0" smtClean="0"/>
              <a:t/>
            </a:r>
            <a:br>
              <a:rPr lang="en-US" b="1" dirty="0" smtClean="0"/>
            </a:br>
            <a:endParaRPr lang="en-US" dirty="0"/>
          </a:p>
        </p:txBody>
      </p:sp>
      <p:pic>
        <p:nvPicPr>
          <p:cNvPr id="5" name="Picture 2"/>
          <p:cNvPicPr>
            <a:picLocks noChangeAspect="1" noChangeArrowheads="1"/>
          </p:cNvPicPr>
          <p:nvPr/>
        </p:nvPicPr>
        <p:blipFill>
          <a:blip r:embed="rId3" cstate="print"/>
          <a:srcRect/>
          <a:stretch>
            <a:fillRect/>
          </a:stretch>
        </p:blipFill>
        <p:spPr bwMode="auto">
          <a:xfrm>
            <a:off x="1219200" y="1676400"/>
            <a:ext cx="6705600" cy="4533363"/>
          </a:xfrm>
          <a:prstGeom prst="rect">
            <a:avLst/>
          </a:prstGeom>
          <a:noFill/>
          <a:ln w="9525">
            <a:noFill/>
            <a:miter lim="800000"/>
            <a:headEnd/>
            <a:tailEnd/>
          </a:ln>
          <a:effec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A bucket mixer can be used to mix epoxy mortar for small repair areas.</a:t>
            </a:r>
            <a:endParaRPr lang="en-US" dirty="0"/>
          </a:p>
        </p:txBody>
      </p:sp>
      <p:pic>
        <p:nvPicPr>
          <p:cNvPr id="4098" name="Picture 2"/>
          <p:cNvPicPr>
            <a:picLocks noChangeAspect="1" noChangeArrowheads="1"/>
          </p:cNvPicPr>
          <p:nvPr/>
        </p:nvPicPr>
        <p:blipFill>
          <a:blip r:embed="rId3" cstate="print"/>
          <a:srcRect/>
          <a:stretch>
            <a:fillRect/>
          </a:stretch>
        </p:blipFill>
        <p:spPr bwMode="auto">
          <a:xfrm>
            <a:off x="1295400" y="1752600"/>
            <a:ext cx="6019800" cy="4714875"/>
          </a:xfrm>
          <a:prstGeom prst="rect">
            <a:avLst/>
          </a:prstGeom>
          <a:noFill/>
          <a:ln w="9525">
            <a:noFill/>
            <a:miter lim="800000"/>
            <a:headEnd/>
            <a:tailEnd/>
          </a:ln>
          <a:effec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IN" dirty="0" smtClean="0"/>
              <a:t>Membranes and sealers help prevent chloride entry </a:t>
            </a:r>
          </a:p>
          <a:p>
            <a:r>
              <a:rPr lang="en-IN" dirty="0" smtClean="0"/>
              <a:t>Urethanes, neoprene, or epoxies are usually used to built up in multiple layers of membranes</a:t>
            </a:r>
          </a:p>
          <a:p>
            <a:r>
              <a:rPr lang="en-IN" dirty="0" smtClean="0"/>
              <a:t>The performances of these materials vary depending upon the base of the sealer</a:t>
            </a:r>
          </a:p>
          <a:p>
            <a:r>
              <a:rPr lang="en-IN" dirty="0" smtClean="0"/>
              <a:t>Sealers- linseed oil and sophisticated </a:t>
            </a:r>
            <a:r>
              <a:rPr lang="en-IN" dirty="0" err="1" smtClean="0"/>
              <a:t>silanes</a:t>
            </a:r>
            <a:r>
              <a:rPr lang="en-IN" dirty="0" smtClean="0"/>
              <a:t> and </a:t>
            </a:r>
            <a:r>
              <a:rPr lang="en-IN" dirty="0" err="1" smtClean="0"/>
              <a:t>siloxanes</a:t>
            </a:r>
            <a:endParaRPr lang="en-US" dirty="0"/>
          </a:p>
        </p:txBody>
      </p:sp>
      <p:sp>
        <p:nvSpPr>
          <p:cNvPr id="2" name="Title 1"/>
          <p:cNvSpPr>
            <a:spLocks noGrp="1"/>
          </p:cNvSpPr>
          <p:nvPr>
            <p:ph type="title"/>
          </p:nvPr>
        </p:nvSpPr>
        <p:spPr/>
        <p:txBody>
          <a:bodyPr>
            <a:normAutofit/>
          </a:bodyPr>
          <a:lstStyle/>
          <a:p>
            <a:r>
              <a:rPr lang="en-IN" b="1" dirty="0" smtClean="0"/>
              <a:t>Use of Membranes and Sealers</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IN" dirty="0" smtClean="0"/>
              <a:t>controls corrosion of steel by applying direct current</a:t>
            </a:r>
          </a:p>
          <a:p>
            <a:r>
              <a:rPr lang="en-IN" dirty="0" smtClean="0"/>
              <a:t>is a complicated process that requires extensive pre installation and monitoring</a:t>
            </a:r>
          </a:p>
          <a:p>
            <a:r>
              <a:rPr lang="en-IN" dirty="0" smtClean="0"/>
              <a:t>Corrosion of steel in concrete is a electrochemical process</a:t>
            </a:r>
            <a:endParaRPr lang="en-US" dirty="0" smtClean="0"/>
          </a:p>
          <a:p>
            <a:r>
              <a:rPr lang="en-US" dirty="0" smtClean="0"/>
              <a:t>Steel (reinforcement) inside the concrete act as cathode and provide protection</a:t>
            </a:r>
          </a:p>
          <a:p>
            <a:r>
              <a:rPr lang="en-US" dirty="0" smtClean="0"/>
              <a:t>Concrete act as anode</a:t>
            </a:r>
          </a:p>
          <a:p>
            <a:r>
              <a:rPr lang="en-US" dirty="0" smtClean="0"/>
              <a:t>Not recommended for carbonated concrete</a:t>
            </a:r>
            <a:endParaRPr lang="en-US" dirty="0"/>
          </a:p>
        </p:txBody>
      </p:sp>
      <p:sp>
        <p:nvSpPr>
          <p:cNvPr id="2" name="Title 1"/>
          <p:cNvSpPr>
            <a:spLocks noGrp="1"/>
          </p:cNvSpPr>
          <p:nvPr>
            <p:ph type="title"/>
          </p:nvPr>
        </p:nvSpPr>
        <p:spPr/>
        <p:txBody>
          <a:bodyPr/>
          <a:lstStyle/>
          <a:p>
            <a:r>
              <a:rPr lang="en-IN" b="1" dirty="0" err="1" smtClean="0"/>
              <a:t>Cathodic</a:t>
            </a:r>
            <a:r>
              <a:rPr lang="en-IN" b="1" dirty="0" smtClean="0"/>
              <a:t> Protection</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IN" dirty="0" smtClean="0"/>
              <a:t>Electro Osmosis makes it possible to restore the initial alkalinity of the concrete</a:t>
            </a:r>
          </a:p>
          <a:p>
            <a:r>
              <a:rPr lang="en-IN" dirty="0" smtClean="0"/>
              <a:t>externally applied alkaline gel covering the external conductor is drawn</a:t>
            </a:r>
          </a:p>
          <a:p>
            <a:r>
              <a:rPr lang="en-IN" dirty="0" smtClean="0"/>
              <a:t>alkalinity increase of a carbonated concrete restores the </a:t>
            </a:r>
            <a:r>
              <a:rPr lang="en-IN" dirty="0" err="1" smtClean="0"/>
              <a:t>passivation</a:t>
            </a:r>
            <a:endParaRPr lang="en-IN" dirty="0" smtClean="0"/>
          </a:p>
          <a:p>
            <a:r>
              <a:rPr lang="en-US" dirty="0" smtClean="0"/>
              <a:t>The carbonate problem is solved</a:t>
            </a:r>
            <a:endParaRPr lang="en-IN" dirty="0" smtClean="0"/>
          </a:p>
        </p:txBody>
      </p:sp>
      <p:sp>
        <p:nvSpPr>
          <p:cNvPr id="2" name="Title 1"/>
          <p:cNvSpPr>
            <a:spLocks noGrp="1"/>
          </p:cNvSpPr>
          <p:nvPr>
            <p:ph type="title"/>
          </p:nvPr>
        </p:nvSpPr>
        <p:spPr/>
        <p:txBody>
          <a:bodyPr>
            <a:normAutofit fontScale="90000"/>
          </a:bodyPr>
          <a:lstStyle/>
          <a:p>
            <a:r>
              <a:rPr lang="en-IN" b="1" dirty="0" smtClean="0"/>
              <a:t>Electro Osmosis </a:t>
            </a:r>
            <a:r>
              <a:rPr lang="en-US" dirty="0" smtClean="0"/>
              <a:t/>
            </a:r>
            <a:br>
              <a:rPr lang="en-US" dirty="0" smtClean="0"/>
            </a:b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IN" dirty="0" smtClean="0"/>
              <a:t>combine other organic chemicals for successfully inhibiting corrosion</a:t>
            </a:r>
          </a:p>
          <a:p>
            <a:r>
              <a:rPr lang="en-IN" dirty="0" smtClean="0"/>
              <a:t>inhibitor forms a protective barrier on the reinforcing steel</a:t>
            </a:r>
          </a:p>
          <a:p>
            <a:r>
              <a:rPr lang="en-IN" dirty="0" smtClean="0"/>
              <a:t>barrier prevents reaction between the iron and chloride </a:t>
            </a:r>
          </a:p>
          <a:p>
            <a:endParaRPr lang="en-US" dirty="0"/>
          </a:p>
        </p:txBody>
      </p:sp>
      <p:sp>
        <p:nvSpPr>
          <p:cNvPr id="2" name="Title 1"/>
          <p:cNvSpPr>
            <a:spLocks noGrp="1"/>
          </p:cNvSpPr>
          <p:nvPr>
            <p:ph type="title"/>
          </p:nvPr>
        </p:nvSpPr>
        <p:spPr/>
        <p:txBody>
          <a:bodyPr/>
          <a:lstStyle/>
          <a:p>
            <a:r>
              <a:rPr lang="en-IN" b="1" dirty="0" smtClean="0"/>
              <a:t>Organic Corrosion Inhibitors</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IN" dirty="0" smtClean="0"/>
              <a:t>. Experience has shown that there are certain portions of exposed concrete structures more vulnerable than others to deterioration from weathering in freezing climates</a:t>
            </a:r>
          </a:p>
          <a:p>
            <a:r>
              <a:rPr lang="en-IN" smtClean="0"/>
              <a:t>Concrete sealing compounds and coatings that provide good protection from weathering </a:t>
            </a:r>
            <a:endParaRPr lang="en-US"/>
          </a:p>
        </p:txBody>
      </p:sp>
      <p:sp>
        <p:nvSpPr>
          <p:cNvPr id="3" name="Title 2"/>
          <p:cNvSpPr>
            <a:spLocks noGrp="1"/>
          </p:cNvSpPr>
          <p:nvPr>
            <p:ph type="title"/>
          </p:nvPr>
        </p:nvSpPr>
        <p:spPr/>
        <p:txBody>
          <a:bodyPr>
            <a:normAutofit fontScale="90000"/>
          </a:bodyPr>
          <a:lstStyle/>
          <a:p>
            <a:r>
              <a:rPr lang="en-US" dirty="0" smtClean="0"/>
              <a:t>REPAIR AND MAINTENANCE OF CONCRETE</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IN" dirty="0" smtClean="0"/>
              <a:t>Determine the cause(s) of damage</a:t>
            </a:r>
            <a:endParaRPr lang="en-US" dirty="0" smtClean="0"/>
          </a:p>
          <a:p>
            <a:r>
              <a:rPr lang="en-IN" dirty="0" smtClean="0"/>
              <a:t> Evaluate the extent of damage</a:t>
            </a:r>
            <a:endParaRPr lang="en-US" dirty="0" smtClean="0"/>
          </a:p>
          <a:p>
            <a:r>
              <a:rPr lang="en-IN" dirty="0" smtClean="0"/>
              <a:t> Evaluate the need to repair</a:t>
            </a:r>
            <a:endParaRPr lang="en-US" dirty="0" smtClean="0"/>
          </a:p>
          <a:p>
            <a:r>
              <a:rPr lang="en-IN" dirty="0" smtClean="0"/>
              <a:t> Select the repair method</a:t>
            </a:r>
            <a:endParaRPr lang="en-US" dirty="0" smtClean="0"/>
          </a:p>
          <a:p>
            <a:r>
              <a:rPr lang="en-IN" dirty="0" smtClean="0"/>
              <a:t> Prepare the old concrete for repair</a:t>
            </a:r>
            <a:endParaRPr lang="en-US" dirty="0" smtClean="0"/>
          </a:p>
          <a:p>
            <a:r>
              <a:rPr lang="en-IN" dirty="0" smtClean="0"/>
              <a:t>Apply the repair method</a:t>
            </a:r>
            <a:endParaRPr lang="en-US" dirty="0" smtClean="0"/>
          </a:p>
          <a:p>
            <a:r>
              <a:rPr lang="en-IN" dirty="0" smtClean="0"/>
              <a:t>Cure the repair properly</a:t>
            </a:r>
            <a:endParaRPr lang="en-US" dirty="0"/>
          </a:p>
        </p:txBody>
      </p:sp>
      <p:sp>
        <p:nvSpPr>
          <p:cNvPr id="2" name="Title 1"/>
          <p:cNvSpPr>
            <a:spLocks noGrp="1"/>
          </p:cNvSpPr>
          <p:nvPr>
            <p:ph type="title"/>
          </p:nvPr>
        </p:nvSpPr>
        <p:spPr/>
        <p:txBody>
          <a:bodyPr>
            <a:normAutofit fontScale="90000"/>
          </a:bodyPr>
          <a:lstStyle/>
          <a:p>
            <a:r>
              <a:rPr lang="en-IN" b="1" dirty="0" smtClean="0"/>
              <a:t>Reclamation’s concret</a:t>
            </a:r>
            <a:r>
              <a:rPr lang="en-IN" dirty="0" smtClean="0"/>
              <a:t>e repair system </a:t>
            </a:r>
            <a:r>
              <a:rPr lang="en-IN" b="1" dirty="0" smtClean="0"/>
              <a:t> </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IN" b="1" dirty="0" smtClean="0"/>
              <a:t>Surface Grinding</a:t>
            </a:r>
          </a:p>
          <a:p>
            <a:r>
              <a:rPr lang="en-US" b="1" dirty="0" smtClean="0"/>
              <a:t>Using </a:t>
            </a:r>
            <a:r>
              <a:rPr lang="en-IN" b="1" dirty="0" smtClean="0"/>
              <a:t>Portland Cement Mortar</a:t>
            </a:r>
          </a:p>
          <a:p>
            <a:r>
              <a:rPr lang="en-IN" b="1" dirty="0" smtClean="0"/>
              <a:t>Dry Pack and Epoxy-Bonded Dry Pack</a:t>
            </a:r>
          </a:p>
          <a:p>
            <a:r>
              <a:rPr lang="en-IN" b="1" dirty="0" smtClean="0"/>
              <a:t>Preplaced Aggregate Concrete</a:t>
            </a:r>
          </a:p>
          <a:p>
            <a:r>
              <a:rPr lang="en-IN" b="1" dirty="0" smtClean="0"/>
              <a:t>Replacement Concrete</a:t>
            </a:r>
          </a:p>
          <a:p>
            <a:r>
              <a:rPr lang="en-IN" b="1" dirty="0" smtClean="0"/>
              <a:t>Epoxy-Bonded Epoxy Mortar</a:t>
            </a:r>
          </a:p>
          <a:p>
            <a:r>
              <a:rPr lang="en-IN" b="1" dirty="0" smtClean="0"/>
              <a:t>Polymer Concrete</a:t>
            </a:r>
          </a:p>
          <a:p>
            <a:r>
              <a:rPr lang="en-IN" b="1" dirty="0" smtClean="0"/>
              <a:t>Silica Fume Concrete</a:t>
            </a:r>
            <a:endParaRPr lang="en-US" dirty="0"/>
          </a:p>
        </p:txBody>
      </p:sp>
      <p:sp>
        <p:nvSpPr>
          <p:cNvPr id="2" name="Title 1"/>
          <p:cNvSpPr>
            <a:spLocks noGrp="1"/>
          </p:cNvSpPr>
          <p:nvPr>
            <p:ph type="title"/>
          </p:nvPr>
        </p:nvSpPr>
        <p:spPr/>
        <p:txBody>
          <a:bodyPr/>
          <a:lstStyle/>
          <a:p>
            <a:r>
              <a:rPr lang="en-IN" b="1" dirty="0" smtClean="0"/>
              <a:t>Methods of concrete repair</a:t>
            </a: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r>
              <a:rPr lang="en-US" dirty="0" smtClean="0"/>
              <a:t>It can be used to repair some bulges, offsets and other irregularities.</a:t>
            </a:r>
          </a:p>
          <a:p>
            <a:r>
              <a:rPr lang="en-US" dirty="0" smtClean="0"/>
              <a:t>Grinding of </a:t>
            </a:r>
            <a:r>
              <a:rPr lang="en-US" dirty="0" err="1" smtClean="0"/>
              <a:t>sufaces</a:t>
            </a:r>
            <a:r>
              <a:rPr lang="en-US" dirty="0" smtClean="0"/>
              <a:t> subjected to </a:t>
            </a:r>
            <a:r>
              <a:rPr lang="en-US" dirty="0" err="1" smtClean="0"/>
              <a:t>cavitation</a:t>
            </a:r>
            <a:r>
              <a:rPr lang="en-US" dirty="0" smtClean="0"/>
              <a:t> erosion should be limited in depth so that no aggregate particles more than 1/16</a:t>
            </a:r>
            <a:r>
              <a:rPr lang="en-US" baseline="30000" dirty="0" smtClean="0"/>
              <a:t>th</a:t>
            </a:r>
            <a:r>
              <a:rPr lang="en-US" dirty="0" smtClean="0"/>
              <a:t> inch in cross section are exposed to finished surface.</a:t>
            </a:r>
          </a:p>
          <a:p>
            <a:r>
              <a:rPr lang="en-IN" dirty="0" smtClean="0"/>
              <a:t>Grinding of surfaces exposed to public view should be limited in depth so that no aggregate particles more than 1/4 inch in cross section are exposed at the finished surface</a:t>
            </a:r>
            <a:endParaRPr lang="en-US" dirty="0"/>
          </a:p>
        </p:txBody>
      </p:sp>
      <p:sp>
        <p:nvSpPr>
          <p:cNvPr id="2" name="Title 1"/>
          <p:cNvSpPr>
            <a:spLocks noGrp="1"/>
          </p:cNvSpPr>
          <p:nvPr>
            <p:ph type="title"/>
          </p:nvPr>
        </p:nvSpPr>
        <p:spPr/>
        <p:txBody>
          <a:bodyPr/>
          <a:lstStyle/>
          <a:p>
            <a:r>
              <a:rPr lang="en-US" dirty="0" smtClean="0"/>
              <a:t>Surface grinding</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Concrete expected to give trouble free service throughout design life.</a:t>
            </a:r>
          </a:p>
          <a:p>
            <a:r>
              <a:rPr lang="en-US" dirty="0" smtClean="0"/>
              <a:t>Concrete decay is cancerous caused by carcinogenic agents.</a:t>
            </a:r>
          </a:p>
          <a:p>
            <a:r>
              <a:rPr lang="en-US" dirty="0" smtClean="0"/>
              <a:t>Physical damage caused due to </a:t>
            </a:r>
            <a:r>
              <a:rPr lang="en-US" dirty="0" err="1" smtClean="0"/>
              <a:t>fire,explosion</a:t>
            </a:r>
            <a:r>
              <a:rPr lang="en-US" dirty="0" smtClean="0"/>
              <a:t> and restraints both external and internal.</a:t>
            </a:r>
          </a:p>
        </p:txBody>
      </p:sp>
      <p:sp>
        <p:nvSpPr>
          <p:cNvPr id="2" name="Title 1"/>
          <p:cNvSpPr>
            <a:spLocks noGrp="1"/>
          </p:cNvSpPr>
          <p:nvPr>
            <p:ph type="title"/>
          </p:nvPr>
        </p:nvSpPr>
        <p:spPr/>
        <p:txBody>
          <a:bodyPr/>
          <a:lstStyle/>
          <a:p>
            <a:r>
              <a:rPr lang="en-US" dirty="0" smtClean="0"/>
              <a:t>introduction</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IN" dirty="0" smtClean="0"/>
              <a:t>Dry pack is a combination of Portland cement and sand passing a No. 16 sieve </a:t>
            </a:r>
          </a:p>
          <a:p>
            <a:r>
              <a:rPr lang="en-IN" dirty="0" smtClean="0"/>
              <a:t>Dry pack should be used for filling holes having a depth equal to, or greater than, the least surface dimension of the repair area; for cone bolt, she bolt etc.</a:t>
            </a:r>
          </a:p>
          <a:p>
            <a:endParaRPr lang="en-US" dirty="0"/>
          </a:p>
        </p:txBody>
      </p:sp>
      <p:sp>
        <p:nvSpPr>
          <p:cNvPr id="2" name="Title 1"/>
          <p:cNvSpPr>
            <a:spLocks noGrp="1"/>
          </p:cNvSpPr>
          <p:nvPr>
            <p:ph type="title"/>
          </p:nvPr>
        </p:nvSpPr>
        <p:spPr/>
        <p:txBody>
          <a:bodyPr>
            <a:normAutofit fontScale="90000"/>
          </a:bodyPr>
          <a:lstStyle/>
          <a:p>
            <a:r>
              <a:rPr lang="en-IN" b="1" dirty="0" smtClean="0"/>
              <a:t>Dry Pack and Epoxy-Bonded Dry Pack</a:t>
            </a: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IN" dirty="0" smtClean="0"/>
              <a:t>Preplaced aggregate concrete is made by injecting </a:t>
            </a:r>
            <a:r>
              <a:rPr lang="en-IN" dirty="0" err="1" smtClean="0"/>
              <a:t>portland</a:t>
            </a:r>
            <a:r>
              <a:rPr lang="en-IN" dirty="0" smtClean="0"/>
              <a:t> cement grout, with or without sand, into the voids of a formed, compacted mass of clean, graded, coarse aggregate</a:t>
            </a:r>
          </a:p>
          <a:p>
            <a:r>
              <a:rPr lang="en-IN" dirty="0" smtClean="0"/>
              <a:t>The preplaced aggregated is washed and screened to remove fines before placing into the forms</a:t>
            </a:r>
            <a:endParaRPr lang="en-US" dirty="0"/>
          </a:p>
        </p:txBody>
      </p:sp>
      <p:sp>
        <p:nvSpPr>
          <p:cNvPr id="2" name="Title 1"/>
          <p:cNvSpPr>
            <a:spLocks noGrp="1"/>
          </p:cNvSpPr>
          <p:nvPr>
            <p:ph type="title"/>
          </p:nvPr>
        </p:nvSpPr>
        <p:spPr/>
        <p:txBody>
          <a:bodyPr/>
          <a:lstStyle/>
          <a:p>
            <a:r>
              <a:rPr lang="en-IN" b="1" dirty="0" smtClean="0"/>
              <a:t>Preplaced Aggregate Concrete</a:t>
            </a: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IN" dirty="0" smtClean="0"/>
              <a:t>Concrete repairs made by bonding new concrete to repair areas without use of an epoxy bonding agent or mortar grout applied on the prepared surface should be made when the area exceeds 1 square foot and has a depth greater than 6 inches.</a:t>
            </a:r>
          </a:p>
          <a:p>
            <a:r>
              <a:rPr lang="en-IN" dirty="0" smtClean="0"/>
              <a:t>Replacement concrete repairs are made by bonding new concrete to the repair areas without the use of a bonding agent or Portland cement grout</a:t>
            </a:r>
            <a:endParaRPr lang="en-US" dirty="0"/>
          </a:p>
        </p:txBody>
      </p:sp>
      <p:sp>
        <p:nvSpPr>
          <p:cNvPr id="2" name="Title 1"/>
          <p:cNvSpPr>
            <a:spLocks noGrp="1"/>
          </p:cNvSpPr>
          <p:nvPr>
            <p:ph type="title"/>
          </p:nvPr>
        </p:nvSpPr>
        <p:spPr/>
        <p:txBody>
          <a:bodyPr/>
          <a:lstStyle/>
          <a:p>
            <a:r>
              <a:rPr lang="en-IN" b="1" dirty="0" smtClean="0"/>
              <a:t>Replacement Concrete</a:t>
            </a:r>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IN" dirty="0" smtClean="0"/>
              <a:t>Portland cement mortar may be used for repairing defects on surfaces not prominently exposed</a:t>
            </a:r>
          </a:p>
          <a:p>
            <a:r>
              <a:rPr lang="en-IN" dirty="0" smtClean="0"/>
              <a:t>Repairs may be made either by use of </a:t>
            </a:r>
            <a:r>
              <a:rPr lang="en-IN" dirty="0" err="1" smtClean="0"/>
              <a:t>shotcrete</a:t>
            </a:r>
            <a:r>
              <a:rPr lang="en-IN" dirty="0" smtClean="0"/>
              <a:t> or by hand application methods</a:t>
            </a:r>
          </a:p>
          <a:p>
            <a:endParaRPr lang="en-US" dirty="0"/>
          </a:p>
        </p:txBody>
      </p:sp>
      <p:sp>
        <p:nvSpPr>
          <p:cNvPr id="2" name="Title 1"/>
          <p:cNvSpPr>
            <a:spLocks noGrp="1"/>
          </p:cNvSpPr>
          <p:nvPr>
            <p:ph type="title"/>
          </p:nvPr>
        </p:nvSpPr>
        <p:spPr/>
        <p:txBody>
          <a:bodyPr/>
          <a:lstStyle/>
          <a:p>
            <a:r>
              <a:rPr lang="en-US" dirty="0" smtClean="0"/>
              <a:t> </a:t>
            </a:r>
            <a:r>
              <a:rPr lang="en-IN" b="1" dirty="0" smtClean="0"/>
              <a:t>Portland Cement Mortar</a:t>
            </a:r>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IN" dirty="0" err="1" smtClean="0"/>
              <a:t>Epoxybonded</a:t>
            </a:r>
            <a:r>
              <a:rPr lang="en-IN" dirty="0" smtClean="0"/>
              <a:t> epoxy mortar should be used where the depth of repair is less than 1-1/2 inches and the exposure conditions are such that relatively constant temperatures can be expected</a:t>
            </a:r>
          </a:p>
          <a:p>
            <a:r>
              <a:rPr lang="en-IN" dirty="0" smtClean="0"/>
              <a:t>Epoxy mortars have thermal coefficients of expansion that may be significantly different from conventional concrete</a:t>
            </a:r>
          </a:p>
          <a:p>
            <a:endParaRPr lang="en-US" dirty="0"/>
          </a:p>
        </p:txBody>
      </p:sp>
      <p:sp>
        <p:nvSpPr>
          <p:cNvPr id="2" name="Title 1"/>
          <p:cNvSpPr>
            <a:spLocks noGrp="1"/>
          </p:cNvSpPr>
          <p:nvPr>
            <p:ph type="title"/>
          </p:nvPr>
        </p:nvSpPr>
        <p:spPr/>
        <p:txBody>
          <a:bodyPr/>
          <a:lstStyle/>
          <a:p>
            <a:r>
              <a:rPr lang="en-IN" b="1" dirty="0" smtClean="0"/>
              <a:t>Epoxy-Bonded Epoxy Mortar</a:t>
            </a:r>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epoxy injection equipment</a:t>
            </a:r>
            <a:endParaRPr lang="en-US" dirty="0"/>
          </a:p>
        </p:txBody>
      </p:sp>
      <p:pic>
        <p:nvPicPr>
          <p:cNvPr id="2050" name="Picture 2"/>
          <p:cNvPicPr>
            <a:picLocks noChangeAspect="1" noChangeArrowheads="1"/>
          </p:cNvPicPr>
          <p:nvPr/>
        </p:nvPicPr>
        <p:blipFill>
          <a:blip r:embed="rId3" cstate="print"/>
          <a:srcRect/>
          <a:stretch>
            <a:fillRect/>
          </a:stretch>
        </p:blipFill>
        <p:spPr bwMode="auto">
          <a:xfrm>
            <a:off x="1295400" y="1676400"/>
            <a:ext cx="6477000" cy="4800600"/>
          </a:xfrm>
          <a:prstGeom prst="rect">
            <a:avLst/>
          </a:prstGeom>
          <a:noFill/>
          <a:ln w="9525">
            <a:noFill/>
            <a:miter lim="800000"/>
            <a:headEnd/>
            <a:tailEnd/>
          </a:ln>
          <a:effectLst/>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lstStyle/>
          <a:p>
            <a:r>
              <a:rPr lang="en-IN" dirty="0" smtClean="0"/>
              <a:t>difference in potential can result in the formation of a galvanic corrosion cell with accelerated corrosion at the repair perimeters</a:t>
            </a:r>
            <a:endParaRPr lang="en-US" dirty="0" smtClean="0"/>
          </a:p>
          <a:p>
            <a:r>
              <a:rPr lang="en-IN" dirty="0" smtClean="0"/>
              <a:t>The epoxy bond coat and epoxy mortar create zones of electrical potential that are different from the electrical potential in the surrounding concrete</a:t>
            </a:r>
          </a:p>
          <a:p>
            <a:endParaRPr lang="en-US" dirty="0"/>
          </a:p>
        </p:txBody>
      </p:sp>
      <p:sp>
        <p:nvSpPr>
          <p:cNvPr id="4" name="Title 3"/>
          <p:cNvSpPr>
            <a:spLocks noGrp="1"/>
          </p:cNvSpPr>
          <p:nvPr>
            <p:ph type="title"/>
          </p:nvPr>
        </p:nvSpPr>
        <p:spPr/>
        <p:txBody>
          <a:bodyPr/>
          <a:lstStyle/>
          <a:p>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r>
              <a:rPr lang="en-IN" dirty="0" smtClean="0"/>
              <a:t>Polymer concrete (PC) is a concrete system composed of a polymeric resin binder and fine and coarse aggregate</a:t>
            </a:r>
          </a:p>
          <a:p>
            <a:r>
              <a:rPr lang="en-IN" dirty="0" smtClean="0"/>
              <a:t>Water is not used to mix polymer concrete</a:t>
            </a:r>
          </a:p>
          <a:p>
            <a:r>
              <a:rPr lang="en-IN" dirty="0" smtClean="0"/>
              <a:t>PC is commonly used to repair potholes in concrete highway bridge decks,</a:t>
            </a:r>
            <a:endParaRPr lang="en-US" dirty="0" smtClean="0"/>
          </a:p>
          <a:p>
            <a:r>
              <a:rPr lang="en-IN" dirty="0" smtClean="0"/>
              <a:t>thereby eliminating the necessity of long and costly road closures or detours</a:t>
            </a:r>
          </a:p>
          <a:p>
            <a:r>
              <a:rPr lang="en-IN" dirty="0" smtClean="0"/>
              <a:t>the monomer molecules are chemically linked and cross linked to form a hard, glassy plastic known as a polymer.</a:t>
            </a:r>
          </a:p>
          <a:p>
            <a:endParaRPr lang="en-US" dirty="0"/>
          </a:p>
        </p:txBody>
      </p:sp>
      <p:sp>
        <p:nvSpPr>
          <p:cNvPr id="2" name="Title 1"/>
          <p:cNvSpPr>
            <a:spLocks noGrp="1"/>
          </p:cNvSpPr>
          <p:nvPr>
            <p:ph type="title"/>
          </p:nvPr>
        </p:nvSpPr>
        <p:spPr/>
        <p:txBody>
          <a:bodyPr/>
          <a:lstStyle/>
          <a:p>
            <a:r>
              <a:rPr lang="en-IN" b="1" dirty="0" smtClean="0"/>
              <a:t>Polymer Concrete</a:t>
            </a:r>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Placing polymer concrete in a repair area</a:t>
            </a:r>
            <a:endParaRPr lang="en-US" dirty="0"/>
          </a:p>
        </p:txBody>
      </p:sp>
      <p:pic>
        <p:nvPicPr>
          <p:cNvPr id="1026" name="Picture 2"/>
          <p:cNvPicPr>
            <a:picLocks noChangeAspect="1" noChangeArrowheads="1"/>
          </p:cNvPicPr>
          <p:nvPr/>
        </p:nvPicPr>
        <p:blipFill>
          <a:blip r:embed="rId3" cstate="print"/>
          <a:srcRect/>
          <a:stretch>
            <a:fillRect/>
          </a:stretch>
        </p:blipFill>
        <p:spPr bwMode="auto">
          <a:xfrm>
            <a:off x="609600" y="1828800"/>
            <a:ext cx="7772400" cy="4738687"/>
          </a:xfrm>
          <a:prstGeom prst="rect">
            <a:avLst/>
          </a:prstGeom>
          <a:noFill/>
          <a:ln w="9525">
            <a:noFill/>
            <a:miter lim="800000"/>
            <a:headEnd/>
            <a:tailEnd/>
          </a:ln>
          <a:effectLst/>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IN" dirty="0" smtClean="0"/>
              <a:t>Silica fume concrete is conventional </a:t>
            </a:r>
            <a:r>
              <a:rPr lang="en-IN" dirty="0" err="1" smtClean="0"/>
              <a:t>portland</a:t>
            </a:r>
            <a:r>
              <a:rPr lang="en-IN" dirty="0" smtClean="0"/>
              <a:t> cement concrete containing admixtures of silica fume</a:t>
            </a:r>
          </a:p>
          <a:p>
            <a:r>
              <a:rPr lang="en-IN" dirty="0" smtClean="0"/>
              <a:t>Silica fume is a finely divided powder </a:t>
            </a:r>
            <a:r>
              <a:rPr lang="en-IN" dirty="0" err="1" smtClean="0"/>
              <a:t>byproduct</a:t>
            </a:r>
            <a:r>
              <a:rPr lang="en-IN" dirty="0" smtClean="0"/>
              <a:t> resulting from the use of electric arc furnaces</a:t>
            </a:r>
            <a:endParaRPr lang="en-US" dirty="0"/>
          </a:p>
        </p:txBody>
      </p:sp>
      <p:sp>
        <p:nvSpPr>
          <p:cNvPr id="2" name="Title 1"/>
          <p:cNvSpPr>
            <a:spLocks noGrp="1"/>
          </p:cNvSpPr>
          <p:nvPr>
            <p:ph type="title"/>
          </p:nvPr>
        </p:nvSpPr>
        <p:spPr/>
        <p:txBody>
          <a:bodyPr/>
          <a:lstStyle/>
          <a:p>
            <a:r>
              <a:rPr lang="en-IN" b="1" dirty="0" smtClean="0"/>
              <a:t>Silica Fume Concrete</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304800" y="1676400"/>
            <a:ext cx="8305800" cy="4419600"/>
          </a:xfrm>
          <a:prstGeom prst="rect">
            <a:avLst/>
          </a:prstGeom>
          <a:noFill/>
          <a:ln w="9525">
            <a:noFill/>
            <a:miter lim="800000"/>
            <a:headEnd/>
            <a:tailEnd/>
          </a:ln>
        </p:spPr>
      </p:pic>
      <p:sp>
        <p:nvSpPr>
          <p:cNvPr id="5" name="Title 4"/>
          <p:cNvSpPr>
            <a:spLocks noGrp="1"/>
          </p:cNvSpPr>
          <p:nvPr>
            <p:ph type="title"/>
          </p:nvPr>
        </p:nvSpPr>
        <p:spPr/>
        <p:txBody>
          <a:bodyPr>
            <a:normAutofit/>
          </a:bodyPr>
          <a:lstStyle/>
          <a:p>
            <a:r>
              <a:rPr lang="en-US" sz="2400" dirty="0" smtClean="0"/>
              <a:t>Lack of maintenance has resulted in near loss of this irrigation structure.</a:t>
            </a:r>
            <a:r>
              <a:rPr lang="en-US" sz="1600" dirty="0" smtClean="0"/>
              <a:t/>
            </a:r>
            <a:br>
              <a:rPr lang="en-US" sz="1600" dirty="0" smtClean="0"/>
            </a:br>
            <a:endParaRPr lang="en-US" sz="1600"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a small silica fume concrete repair</a:t>
            </a:r>
            <a:endParaRPr lang="en-US" dirty="0"/>
          </a:p>
        </p:txBody>
      </p:sp>
      <p:pic>
        <p:nvPicPr>
          <p:cNvPr id="3074" name="Picture 2"/>
          <p:cNvPicPr>
            <a:picLocks noChangeAspect="1" noChangeArrowheads="1"/>
          </p:cNvPicPr>
          <p:nvPr/>
        </p:nvPicPr>
        <p:blipFill>
          <a:blip r:embed="rId3" cstate="print"/>
          <a:srcRect/>
          <a:stretch>
            <a:fillRect/>
          </a:stretch>
        </p:blipFill>
        <p:spPr bwMode="auto">
          <a:xfrm>
            <a:off x="304800" y="1847850"/>
            <a:ext cx="8229599" cy="4476750"/>
          </a:xfrm>
          <a:prstGeom prst="rect">
            <a:avLst/>
          </a:prstGeom>
          <a:noFill/>
          <a:ln w="9525">
            <a:noFill/>
            <a:miter lim="800000"/>
            <a:headEnd/>
            <a:tailEnd/>
          </a:ln>
          <a:effectLst/>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IN" dirty="0" smtClean="0"/>
              <a:t>Repair and prepared corrected area should be carried out systematically</a:t>
            </a:r>
          </a:p>
          <a:p>
            <a:r>
              <a:rPr lang="en-IN" dirty="0" smtClean="0"/>
              <a:t>application of protective coatings are required to be properly supervised and carried out. </a:t>
            </a:r>
          </a:p>
          <a:p>
            <a:r>
              <a:rPr lang="en-US" dirty="0" smtClean="0"/>
              <a:t>Surface defects like bugs holes and honey comb require immediate repairs</a:t>
            </a:r>
            <a:endParaRPr lang="en-IN" dirty="0" smtClean="0"/>
          </a:p>
        </p:txBody>
      </p:sp>
      <p:sp>
        <p:nvSpPr>
          <p:cNvPr id="2" name="Title 1"/>
          <p:cNvSpPr>
            <a:spLocks noGrp="1"/>
          </p:cNvSpPr>
          <p:nvPr>
            <p:ph type="title"/>
          </p:nvPr>
        </p:nvSpPr>
        <p:spPr/>
        <p:txBody>
          <a:bodyPr>
            <a:normAutofit fontScale="90000"/>
          </a:bodyPr>
          <a:lstStyle/>
          <a:p>
            <a:r>
              <a:rPr lang="en-IN" b="1" dirty="0" smtClean="0"/>
              <a:t>CONCLUSION</a:t>
            </a:r>
            <a:r>
              <a:rPr lang="en-US" dirty="0" smtClean="0"/>
              <a:t/>
            </a:r>
            <a:br>
              <a:rPr lang="en-US" dirty="0" smtClean="0"/>
            </a:br>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667000"/>
            <a:ext cx="8229600" cy="1143000"/>
          </a:xfrm>
        </p:spPr>
        <p:txBody>
          <a:bodyPr/>
          <a:lstStyle/>
          <a:p>
            <a:r>
              <a:rPr lang="en-US" dirty="0" smtClean="0"/>
              <a:t>THANK YOU……..</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lstStyle/>
          <a:p>
            <a:r>
              <a:rPr lang="en-US" dirty="0" smtClean="0"/>
              <a:t>Seal the surface of the concrete </a:t>
            </a:r>
          </a:p>
          <a:p>
            <a:r>
              <a:rPr lang="en-US" dirty="0" smtClean="0"/>
              <a:t>Modify the concrete to reduce its permeability</a:t>
            </a:r>
          </a:p>
          <a:p>
            <a:r>
              <a:rPr lang="en-US" dirty="0" smtClean="0"/>
              <a:t>Protect the reinforcing bars to reduce the effect of chlorides </a:t>
            </a:r>
            <a:endParaRPr lang="en-US" dirty="0"/>
          </a:p>
        </p:txBody>
      </p:sp>
      <p:sp>
        <p:nvSpPr>
          <p:cNvPr id="3" name="Title 2"/>
          <p:cNvSpPr>
            <a:spLocks noGrp="1"/>
          </p:cNvSpPr>
          <p:nvPr>
            <p:ph type="title"/>
          </p:nvPr>
        </p:nvSpPr>
        <p:spPr/>
        <p:txBody>
          <a:bodyPr>
            <a:normAutofit fontScale="90000"/>
          </a:bodyPr>
          <a:lstStyle/>
          <a:p>
            <a:r>
              <a:rPr lang="en-US" b="1" dirty="0" smtClean="0"/>
              <a:t>PREVENTION OF CORROSION IN REINFORCEMENT</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lvl="0"/>
            <a:r>
              <a:rPr lang="en-US" dirty="0" smtClean="0"/>
              <a:t>Good concrete practice</a:t>
            </a:r>
          </a:p>
          <a:p>
            <a:pPr lvl="0"/>
            <a:r>
              <a:rPr lang="en-US" dirty="0" smtClean="0"/>
              <a:t>Latex modified concrete</a:t>
            </a:r>
          </a:p>
          <a:p>
            <a:pPr lvl="0"/>
            <a:r>
              <a:rPr lang="en-US" dirty="0" smtClean="0"/>
              <a:t>Silica fume concrete</a:t>
            </a:r>
          </a:p>
          <a:p>
            <a:pPr lvl="0"/>
            <a:r>
              <a:rPr lang="en-US" dirty="0" smtClean="0"/>
              <a:t>Epoxy coated reinforcement</a:t>
            </a:r>
          </a:p>
          <a:p>
            <a:pPr lvl="0"/>
            <a:r>
              <a:rPr lang="en-US" dirty="0" smtClean="0"/>
              <a:t>Providing membranes and sealers</a:t>
            </a:r>
          </a:p>
          <a:p>
            <a:pPr lvl="0"/>
            <a:r>
              <a:rPr lang="en-US" dirty="0" err="1" smtClean="0"/>
              <a:t>Cathodic</a:t>
            </a:r>
            <a:r>
              <a:rPr lang="en-US" dirty="0" smtClean="0"/>
              <a:t> protection</a:t>
            </a:r>
          </a:p>
          <a:p>
            <a:pPr lvl="0"/>
            <a:r>
              <a:rPr lang="en-US" dirty="0" smtClean="0"/>
              <a:t>Electro osmosis</a:t>
            </a:r>
          </a:p>
          <a:p>
            <a:pPr lvl="0"/>
            <a:r>
              <a:rPr lang="en-US" dirty="0" smtClean="0"/>
              <a:t>Inorganic corrosion inhibitors</a:t>
            </a:r>
          </a:p>
          <a:p>
            <a:pPr lvl="0"/>
            <a:r>
              <a:rPr lang="en-US" dirty="0" smtClean="0"/>
              <a:t>Organic corrosion inhibitors</a:t>
            </a:r>
          </a:p>
          <a:p>
            <a:endParaRPr lang="en-US" dirty="0"/>
          </a:p>
        </p:txBody>
      </p:sp>
      <p:sp>
        <p:nvSpPr>
          <p:cNvPr id="2" name="Title 1"/>
          <p:cNvSpPr>
            <a:spLocks noGrp="1"/>
          </p:cNvSpPr>
          <p:nvPr>
            <p:ph type="title"/>
          </p:nvPr>
        </p:nvSpPr>
        <p:spPr/>
        <p:txBody>
          <a:bodyPr/>
          <a:lstStyle/>
          <a:p>
            <a:r>
              <a:rPr lang="en-US" dirty="0" smtClean="0"/>
              <a:t>Corrosion controlling steps</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r>
              <a:rPr lang="en-IN" dirty="0" smtClean="0"/>
              <a:t>Specify and introduce Chloride limit </a:t>
            </a:r>
          </a:p>
          <a:p>
            <a:r>
              <a:rPr lang="en-IN" dirty="0" smtClean="0"/>
              <a:t>Maintain a low water-cement ratio in concrete</a:t>
            </a:r>
          </a:p>
          <a:p>
            <a:r>
              <a:rPr lang="en-IN" dirty="0" smtClean="0"/>
              <a:t>Provide adequate cover to the reinforcing steel</a:t>
            </a:r>
          </a:p>
          <a:p>
            <a:r>
              <a:rPr lang="en-IN" dirty="0" smtClean="0"/>
              <a:t>Provide adequate curing </a:t>
            </a:r>
          </a:p>
          <a:p>
            <a:r>
              <a:rPr lang="en-IN" dirty="0" smtClean="0"/>
              <a:t>Use of water-reducing admixtures</a:t>
            </a:r>
          </a:p>
          <a:p>
            <a:r>
              <a:rPr lang="en-IN" dirty="0" smtClean="0"/>
              <a:t>Consolidating the concrete thoroughly </a:t>
            </a:r>
          </a:p>
          <a:p>
            <a:r>
              <a:rPr lang="en-IN" dirty="0" smtClean="0"/>
              <a:t>Use post tensioning </a:t>
            </a:r>
          </a:p>
          <a:p>
            <a:r>
              <a:rPr lang="en-IN" dirty="0" smtClean="0"/>
              <a:t>Include provision for immediate repair of cracks </a:t>
            </a:r>
            <a:endParaRPr lang="en-US" dirty="0"/>
          </a:p>
        </p:txBody>
      </p:sp>
      <p:sp>
        <p:nvSpPr>
          <p:cNvPr id="2" name="Title 1"/>
          <p:cNvSpPr>
            <a:spLocks noGrp="1"/>
          </p:cNvSpPr>
          <p:nvPr>
            <p:ph type="title"/>
          </p:nvPr>
        </p:nvSpPr>
        <p:spPr/>
        <p:txBody>
          <a:bodyPr>
            <a:normAutofit fontScale="90000"/>
          </a:bodyPr>
          <a:lstStyle/>
          <a:p>
            <a:r>
              <a:rPr lang="en-IN" b="1" dirty="0" smtClean="0"/>
              <a:t>Good Concrete Practice</a:t>
            </a:r>
            <a:r>
              <a:rPr lang="en-US" dirty="0" smtClean="0"/>
              <a:t/>
            </a:r>
            <a:br>
              <a:rPr lang="en-US" dirty="0" smtClean="0"/>
            </a:b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IN" dirty="0" smtClean="0"/>
              <a:t>Latex modified concrete is prepared by adding liquid styrene butadiene latex to conventional concrete</a:t>
            </a:r>
          </a:p>
          <a:p>
            <a:r>
              <a:rPr lang="en-IN" dirty="0" smtClean="0"/>
              <a:t>Latex modified concrete should be placed in the evening or at night to reduce cracking</a:t>
            </a:r>
          </a:p>
        </p:txBody>
      </p:sp>
      <p:sp>
        <p:nvSpPr>
          <p:cNvPr id="2" name="Title 1"/>
          <p:cNvSpPr>
            <a:spLocks noGrp="1"/>
          </p:cNvSpPr>
          <p:nvPr>
            <p:ph type="title"/>
          </p:nvPr>
        </p:nvSpPr>
        <p:spPr/>
        <p:txBody>
          <a:bodyPr>
            <a:normAutofit/>
          </a:bodyPr>
          <a:lstStyle/>
          <a:p>
            <a:r>
              <a:rPr lang="en-IN" b="1" dirty="0" smtClean="0"/>
              <a:t>Use of Latex Modified Concrete</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IN" dirty="0" smtClean="0"/>
              <a:t>Silica fume reacts with calcium hydroxide to form additional </a:t>
            </a:r>
            <a:r>
              <a:rPr lang="en-IN" dirty="0" err="1" smtClean="0"/>
              <a:t>cementitious</a:t>
            </a:r>
            <a:r>
              <a:rPr lang="en-IN" dirty="0" smtClean="0"/>
              <a:t> material </a:t>
            </a:r>
          </a:p>
          <a:p>
            <a:r>
              <a:rPr lang="en-US" dirty="0" smtClean="0"/>
              <a:t>Silica fume is extremely </a:t>
            </a:r>
            <a:r>
              <a:rPr lang="en-US" dirty="0" err="1" smtClean="0"/>
              <a:t>puzzolonic</a:t>
            </a:r>
            <a:r>
              <a:rPr lang="en-US" dirty="0" smtClean="0"/>
              <a:t> material</a:t>
            </a:r>
            <a:r>
              <a:rPr lang="en-US" dirty="0"/>
              <a:t> </a:t>
            </a:r>
            <a:r>
              <a:rPr lang="en-US" dirty="0" smtClean="0"/>
              <a:t>that reacts with calcium hydroxide</a:t>
            </a:r>
          </a:p>
          <a:p>
            <a:r>
              <a:rPr lang="en-US" dirty="0" smtClean="0"/>
              <a:t>Performance of concrete is good </a:t>
            </a:r>
            <a:r>
              <a:rPr lang="en-US" smtClean="0"/>
              <a:t>to excellent</a:t>
            </a:r>
            <a:endParaRPr lang="en-US" dirty="0" smtClean="0"/>
          </a:p>
        </p:txBody>
      </p:sp>
      <p:sp>
        <p:nvSpPr>
          <p:cNvPr id="2" name="Title 1"/>
          <p:cNvSpPr>
            <a:spLocks noGrp="1"/>
          </p:cNvSpPr>
          <p:nvPr>
            <p:ph type="title"/>
          </p:nvPr>
        </p:nvSpPr>
        <p:spPr/>
        <p:txBody>
          <a:bodyPr/>
          <a:lstStyle/>
          <a:p>
            <a:r>
              <a:rPr lang="en-IN" b="1" dirty="0" smtClean="0"/>
              <a:t>Use of Silica Fume Concrete</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19200"/>
            <a:ext cx="8229600" cy="4525963"/>
          </a:xfrm>
        </p:spPr>
        <p:txBody>
          <a:bodyPr/>
          <a:lstStyle/>
          <a:p>
            <a:r>
              <a:rPr lang="en-IN" dirty="0" smtClean="0"/>
              <a:t>Pre-cleaned reinforcing steel bars are protected with a coating of powdered epoxy</a:t>
            </a:r>
          </a:p>
          <a:p>
            <a:r>
              <a:rPr lang="en-IN" dirty="0" smtClean="0"/>
              <a:t>Coating blocks chloride ions</a:t>
            </a:r>
          </a:p>
          <a:p>
            <a:r>
              <a:rPr lang="en-US" dirty="0" smtClean="0"/>
              <a:t>Performance is poor to excellent</a:t>
            </a:r>
            <a:endParaRPr lang="en-US" dirty="0"/>
          </a:p>
        </p:txBody>
      </p:sp>
      <p:sp>
        <p:nvSpPr>
          <p:cNvPr id="2" name="Title 1"/>
          <p:cNvSpPr>
            <a:spLocks noGrp="1"/>
          </p:cNvSpPr>
          <p:nvPr>
            <p:ph type="title"/>
          </p:nvPr>
        </p:nvSpPr>
        <p:spPr/>
        <p:txBody>
          <a:bodyPr>
            <a:normAutofit/>
          </a:bodyPr>
          <a:lstStyle/>
          <a:p>
            <a:r>
              <a:rPr lang="en-IN" b="1" dirty="0" smtClean="0"/>
              <a:t>Epoxy Coated Reinforcing Bars</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1152</TotalTime>
  <Words>1123</Words>
  <Application>Microsoft Office PowerPoint</Application>
  <PresentationFormat>On-screen Show (4:3)</PresentationFormat>
  <Paragraphs>153</Paragraphs>
  <Slides>32</Slides>
  <Notes>32</Notes>
  <HiddenSlides>0</HiddenSlides>
  <MMClips>0</MMClips>
  <ScaleCrop>false</ScaleCrop>
  <HeadingPairs>
    <vt:vector size="4" baseType="variant">
      <vt:variant>
        <vt:lpstr>Theme</vt:lpstr>
      </vt:variant>
      <vt:variant>
        <vt:i4>1</vt:i4>
      </vt:variant>
      <vt:variant>
        <vt:lpstr>Slide Titles</vt:lpstr>
      </vt:variant>
      <vt:variant>
        <vt:i4>32</vt:i4>
      </vt:variant>
    </vt:vector>
  </HeadingPairs>
  <TitlesOfParts>
    <vt:vector size="33" baseType="lpstr">
      <vt:lpstr>Concourse</vt:lpstr>
      <vt:lpstr>Protection repair and maintenance of rcc structures</vt:lpstr>
      <vt:lpstr>introduction</vt:lpstr>
      <vt:lpstr>Lack of maintenance has resulted in near loss of this irrigation structure. </vt:lpstr>
      <vt:lpstr>PREVENTION OF CORROSION IN REINFORCEMENT</vt:lpstr>
      <vt:lpstr>Corrosion controlling steps</vt:lpstr>
      <vt:lpstr>Good Concrete Practice </vt:lpstr>
      <vt:lpstr>Use of Latex Modified Concrete</vt:lpstr>
      <vt:lpstr>Use of Silica Fume Concrete</vt:lpstr>
      <vt:lpstr>Epoxy Coated Reinforcing Bars</vt:lpstr>
      <vt:lpstr>Post curing heating enclosure installed over an epoxy mortar repair area </vt:lpstr>
      <vt:lpstr>A bucket mixer can be used to mix epoxy mortar for small repair areas.</vt:lpstr>
      <vt:lpstr>Use of Membranes and Sealers</vt:lpstr>
      <vt:lpstr>Cathodic Protection</vt:lpstr>
      <vt:lpstr>Electro Osmosis  </vt:lpstr>
      <vt:lpstr>Organic Corrosion Inhibitors</vt:lpstr>
      <vt:lpstr>REPAIR AND MAINTENANCE OF CONCRETE</vt:lpstr>
      <vt:lpstr>Reclamation’s concrete repair system  </vt:lpstr>
      <vt:lpstr>Methods of concrete repair</vt:lpstr>
      <vt:lpstr>Surface grinding</vt:lpstr>
      <vt:lpstr>Dry Pack and Epoxy-Bonded Dry Pack</vt:lpstr>
      <vt:lpstr>Preplaced Aggregate Concrete</vt:lpstr>
      <vt:lpstr>Replacement Concrete</vt:lpstr>
      <vt:lpstr> Portland Cement Mortar</vt:lpstr>
      <vt:lpstr>Epoxy-Bonded Epoxy Mortar</vt:lpstr>
      <vt:lpstr>epoxy injection equipment</vt:lpstr>
      <vt:lpstr>Slide 26</vt:lpstr>
      <vt:lpstr>Polymer Concrete</vt:lpstr>
      <vt:lpstr>Placing polymer concrete in a repair area</vt:lpstr>
      <vt:lpstr>Silica Fume Concrete</vt:lpstr>
      <vt:lpstr>a small silica fume concrete repair</vt:lpstr>
      <vt:lpstr>CONCLUSION </vt:lpstr>
      <vt:lpstr>THANK YOU……..</vt:lpstr>
    </vt:vector>
  </TitlesOfParts>
  <Company>kandassankadavu</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civil engineering project</dc:title>
  <dc:creator>civil engineering project</dc:creator>
  <cp:lastModifiedBy>Brigade</cp:lastModifiedBy>
  <cp:revision>civil engineering project</cp:revision>
  <dcterms:created xsi:type="dcterms:W3CDTF">2011-06-29T05:01:40Z</dcterms:created>
  <dcterms:modified xsi:type="dcterms:W3CDTF">2011-08-04T07:52:16Z</dcterms:modified>
</cp:coreProperties>
</file>